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08" r:id="rId4"/>
  </p:sldMasterIdLst>
  <p:notesMasterIdLst>
    <p:notesMasterId r:id="rId29"/>
  </p:notesMasterIdLst>
  <p:sldIdLst>
    <p:sldId id="286" r:id="rId5"/>
    <p:sldId id="277" r:id="rId6"/>
    <p:sldId id="301" r:id="rId7"/>
    <p:sldId id="322" r:id="rId8"/>
    <p:sldId id="287" r:id="rId9"/>
    <p:sldId id="288" r:id="rId10"/>
    <p:sldId id="317" r:id="rId11"/>
    <p:sldId id="306" r:id="rId12"/>
    <p:sldId id="309" r:id="rId13"/>
    <p:sldId id="292" r:id="rId14"/>
    <p:sldId id="285" r:id="rId15"/>
    <p:sldId id="324" r:id="rId16"/>
    <p:sldId id="321" r:id="rId17"/>
    <p:sldId id="297" r:id="rId18"/>
    <p:sldId id="325" r:id="rId19"/>
    <p:sldId id="295" r:id="rId20"/>
    <p:sldId id="296" r:id="rId21"/>
    <p:sldId id="298" r:id="rId22"/>
    <p:sldId id="326" r:id="rId23"/>
    <p:sldId id="284" r:id="rId24"/>
    <p:sldId id="299" r:id="rId25"/>
    <p:sldId id="327" r:id="rId26"/>
    <p:sldId id="303" r:id="rId27"/>
    <p:sldId id="319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F3"/>
    <a:srgbClr val="FF0000"/>
    <a:srgbClr val="AAF4AA"/>
    <a:srgbClr val="F7F9A5"/>
    <a:srgbClr val="99FF66"/>
    <a:srgbClr val="E6B8CD"/>
    <a:srgbClr val="EAF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6" autoAdjust="0"/>
    <p:restoredTop sz="94662" autoAdjust="0"/>
  </p:normalViewPr>
  <p:slideViewPr>
    <p:cSldViewPr>
      <p:cViewPr>
        <p:scale>
          <a:sx n="76" d="100"/>
          <a:sy n="76" d="100"/>
        </p:scale>
        <p:origin x="-108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E515C-E5C2-432F-8019-B373AA0AD175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960F8-E890-4710-BCD6-2A28E7EA0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39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D4A21-D503-4903-AAF6-7E1D876ED3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1995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0CCE5-169A-4E8D-A5E1-8EC7AC2F2A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4335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06E22-DDC4-40F0-9681-6E8186F8C8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6341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D0BF-AAB2-4735-B87B-49562AACB3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244-DB6E-4F7D-8395-AF52AE581E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677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D0BF-AAB2-4735-B87B-49562AACB3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244-DB6E-4F7D-8395-AF52AE581E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28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D0BF-AAB2-4735-B87B-49562AACB3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244-DB6E-4F7D-8395-AF52AE581E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198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D0BF-AAB2-4735-B87B-49562AACB3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244-DB6E-4F7D-8395-AF52AE581E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557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D0BF-AAB2-4735-B87B-49562AACB3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244-DB6E-4F7D-8395-AF52AE581E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304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D0BF-AAB2-4735-B87B-49562AACB3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244-DB6E-4F7D-8395-AF52AE581E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68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D0BF-AAB2-4735-B87B-49562AACB3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244-DB6E-4F7D-8395-AF52AE581E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58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D0BF-AAB2-4735-B87B-49562AACB3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244-DB6E-4F7D-8395-AF52AE581E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567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2F1F5-9C0E-4310-A0EA-EDA7B2581E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44447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D0BF-AAB2-4735-B87B-49562AACB3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244-DB6E-4F7D-8395-AF52AE581E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347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D0BF-AAB2-4735-B87B-49562AACB3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244-DB6E-4F7D-8395-AF52AE581E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562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D0BF-AAB2-4735-B87B-49562AACB3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244-DB6E-4F7D-8395-AF52AE581E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0558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D4A21-D503-4903-AAF6-7E1D876ED3B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596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2F1F5-9C0E-4310-A0EA-EDA7B2581E2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726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0CA8D-BF06-49ED-9727-60887536487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578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E9314-FEF8-47F8-B707-846D1281310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0665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47DAB-9654-4337-9C6F-CDAEFC1FA25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9964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64120-BF41-4CE8-A4D6-4A71AD900E4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486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840E5-A3DC-4A2B-AD98-40DAB74BCB3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613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0CA8D-BF06-49ED-9727-6088753648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2378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85ABC-B7EE-49ED-BBA9-6BE227AC594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0112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4BD73-4BC4-4729-A1EF-967B5C3BFD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315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0CCE5-169A-4E8D-A5E1-8EC7AC2F2A6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2237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06E22-DDC4-40F0-9681-6E8186F8C85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6744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88AD7E-C906-438C-BAD2-900385835A8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26954100"/>
      </p:ext>
    </p:extLst>
  </p:cSld>
  <p:clrMapOvr>
    <a:masterClrMapping/>
  </p:clrMapOvr>
  <p:transition advClick="0" advTm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249848-8F61-471B-967A-61A2A19B17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38125998"/>
      </p:ext>
    </p:extLst>
  </p:cSld>
  <p:clrMapOvr>
    <a:masterClrMapping/>
  </p:clrMapOvr>
  <p:transition advClick="0" advTm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E45114-6FAD-4AE2-BC70-E7D48C4481D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60524001"/>
      </p:ext>
    </p:extLst>
  </p:cSld>
  <p:clrMapOvr>
    <a:masterClrMapping/>
  </p:clrMapOvr>
  <p:transition advClick="0" advTm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6D0FA6-39E4-454C-A8DD-4C7E90F6209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40235439"/>
      </p:ext>
    </p:extLst>
  </p:cSld>
  <p:clrMapOvr>
    <a:masterClrMapping/>
  </p:clrMapOvr>
  <p:transition advClick="0" advTm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7E39A2-5F7F-4C7F-A2EC-88A53228371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19199023"/>
      </p:ext>
    </p:extLst>
  </p:cSld>
  <p:clrMapOvr>
    <a:masterClrMapping/>
  </p:clrMapOvr>
  <p:transition advClick="0" advTm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085330-DC1C-4AE9-85CA-E3AD91EAD06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41638278"/>
      </p:ext>
    </p:extLst>
  </p:cSld>
  <p:clrMapOvr>
    <a:masterClrMapping/>
  </p:clrMapOvr>
  <p:transition advClick="0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E9314-FEF8-47F8-B707-846D128131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1305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73D2D1-BCEC-4DC9-93EF-3FAE686E315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12639001"/>
      </p:ext>
    </p:extLst>
  </p:cSld>
  <p:clrMapOvr>
    <a:masterClrMapping/>
  </p:clrMapOvr>
  <p:transition advClick="0" advTm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517DBA-F839-4C73-B87B-E1C8FAA0F72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26371813"/>
      </p:ext>
    </p:extLst>
  </p:cSld>
  <p:clrMapOvr>
    <a:masterClrMapping/>
  </p:clrMapOvr>
  <p:transition advClick="0" advTm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6BF4C2-7F1E-4F69-98EC-BB513071D81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13299564"/>
      </p:ext>
    </p:extLst>
  </p:cSld>
  <p:clrMapOvr>
    <a:masterClrMapping/>
  </p:clrMapOvr>
  <p:transition advClick="0" advTm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C2FE52-D427-4CEA-A47B-092CDBDC735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41408187"/>
      </p:ext>
    </p:extLst>
  </p:cSld>
  <p:clrMapOvr>
    <a:masterClrMapping/>
  </p:clrMapOvr>
  <p:transition advClick="0" advTm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E598CA-A228-48EC-BCDE-E8660C26B30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55155879"/>
      </p:ext>
    </p:extLst>
  </p:cSld>
  <p:clrMapOvr>
    <a:masterClrMapping/>
  </p:clrMapOvr>
  <p:transition advClick="0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47DAB-9654-4337-9C6F-CDAEFC1FA2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07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64120-BF41-4CE8-A4D6-4A71AD900E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34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840E5-A3DC-4A2B-AD98-40DAB74BCB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482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85ABC-B7EE-49ED-BBA9-6BE227AC59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522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4BD73-4BC4-4729-A1EF-967B5C3BFD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111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E0F2DEF5-E436-4325-96B2-BF145C23CA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511D0BF-AAB2-4735-B87B-49562AACB3F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9/22/2020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BCD6244-DB6E-4F7D-8395-AF52AE581E9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834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E0F2DEF5-E436-4325-96B2-BF145C23CA8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55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410F79E-B922-43AF-84EA-FB30B71C0781}" type="slidenum">
              <a:rPr lang="en-US" altLang="vi-VN">
                <a:latin typeface="Arial" charset="0"/>
              </a:rPr>
              <a:pPr>
                <a:defRPr/>
              </a:pPr>
              <a:t>‹#›</a:t>
            </a:fld>
            <a:endParaRPr lang="en-US" altLang="vi-VN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99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advClick="0" advTm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2057400"/>
            <a:ext cx="7467600" cy="3276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8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>TẬP ĐỌC</a:t>
            </a:r>
            <a:br>
              <a:rPr lang="en-US" sz="8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</a:br>
            <a:r>
              <a:rPr lang="en-US" sz="8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>LỚP </a:t>
            </a:r>
            <a:r>
              <a:rPr lang="en-US" sz="8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>2</a:t>
            </a:r>
            <a:endParaRPr lang="en-US" sz="80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0" y="381000"/>
            <a:ext cx="1074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.VnCentury Schoolbook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.VnCentury Schoolbook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.VnCentury Schoolbook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.VnCentury Schoolbook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.VnCentury Schoolboo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.VnCentury Schoolboo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.VnCentury Schoolboo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.VnCentury Schoolboo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.VnCentury Schoolbook" pitchFamily="34" charset="0"/>
                <a:ea typeface="+mn-ea"/>
                <a:cs typeface="+mn-cs"/>
              </a:defRPr>
            </a:lvl9pPr>
          </a:lstStyle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735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000" t="1000" r="4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828801" y="1934878"/>
            <a:ext cx="5097510" cy="2279753"/>
          </a:xfrm>
          <a:prstGeom prst="rect">
            <a:avLst/>
          </a:prstGeom>
        </p:spPr>
        <p:txBody>
          <a:bodyPr spcFirstLastPara="1" numCol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6000" b="1" dirty="0" smtClean="0"/>
              <a:t>TÌM HIỂU BÀI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16388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 rot="202124">
            <a:off x="1895421" y="2989488"/>
            <a:ext cx="564910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4000" b="1" dirty="0" err="1" smtClean="0">
                <a:latin typeface="+mj-lt"/>
              </a:rPr>
              <a:t>Bê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Vàng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và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Dê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Trắng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sống</a:t>
            </a:r>
            <a:r>
              <a:rPr lang="en-US" sz="4000" b="1" dirty="0" smtClean="0">
                <a:latin typeface="+mj-lt"/>
              </a:rPr>
              <a:t> ở </a:t>
            </a:r>
            <a:r>
              <a:rPr lang="en-US" sz="4000" b="1" dirty="0" err="1" smtClean="0">
                <a:latin typeface="+mj-lt"/>
              </a:rPr>
              <a:t>đâu</a:t>
            </a:r>
            <a:r>
              <a:rPr lang="en-US" sz="4000" b="1" dirty="0" smtClean="0">
                <a:latin typeface="+mj-lt"/>
              </a:rPr>
              <a:t> ?</a:t>
            </a:r>
            <a:endParaRPr lang="en-US" sz="4000" b="1" dirty="0">
              <a:latin typeface="+mj-lt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600200" y="4459288"/>
            <a:ext cx="4724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 err="1">
                <a:solidFill>
                  <a:srgbClr val="0D0DF3"/>
                </a:solidFill>
                <a:latin typeface=".VnTime" pitchFamily="34" charset="0"/>
              </a:rPr>
              <a:t>Trong</a:t>
            </a:r>
            <a:r>
              <a:rPr lang="en-US" altLang="vi-VN" sz="3600" b="1" dirty="0">
                <a:solidFill>
                  <a:srgbClr val="0D0DF3"/>
                </a:solidFill>
                <a:latin typeface=".VnTime" pitchFamily="34" charset="0"/>
              </a:rPr>
              <a:t> </a:t>
            </a:r>
            <a:r>
              <a:rPr lang="en-US" altLang="vi-VN" sz="3600" b="1" dirty="0" err="1">
                <a:solidFill>
                  <a:srgbClr val="0D0DF3"/>
                </a:solidFill>
                <a:latin typeface=".VnTime" pitchFamily="34" charset="0"/>
              </a:rPr>
              <a:t>rõng</a:t>
            </a:r>
            <a:r>
              <a:rPr lang="en-US" altLang="vi-VN" sz="3600" b="1" dirty="0">
                <a:solidFill>
                  <a:srgbClr val="0D0DF3"/>
                </a:solidFill>
                <a:latin typeface=".VnTime" pitchFamily="34" charset="0"/>
              </a:rPr>
              <a:t> </a:t>
            </a:r>
            <a:r>
              <a:rPr lang="en-US" altLang="vi-VN" sz="3600" b="1" dirty="0" err="1">
                <a:solidFill>
                  <a:srgbClr val="0D0DF3"/>
                </a:solidFill>
                <a:latin typeface=".VnTime" pitchFamily="34" charset="0"/>
              </a:rPr>
              <a:t>xanh</a:t>
            </a:r>
            <a:r>
              <a:rPr lang="en-US" altLang="vi-VN" sz="3600" b="1" dirty="0">
                <a:solidFill>
                  <a:srgbClr val="0D0DF3"/>
                </a:solidFill>
                <a:latin typeface=".VnTime" pitchFamily="34" charset="0"/>
              </a:rPr>
              <a:t> </a:t>
            </a:r>
            <a:r>
              <a:rPr lang="en-US" altLang="vi-VN" sz="3600" b="1" dirty="0" err="1">
                <a:solidFill>
                  <a:srgbClr val="0D0DF3"/>
                </a:solidFill>
                <a:latin typeface=".VnTime" pitchFamily="34" charset="0"/>
              </a:rPr>
              <a:t>s©u</a:t>
            </a:r>
            <a:r>
              <a:rPr lang="en-US" altLang="vi-VN" sz="3600" b="1" dirty="0">
                <a:solidFill>
                  <a:srgbClr val="0D0DF3"/>
                </a:solidFill>
                <a:latin typeface=".VnTime" pitchFamily="34" charset="0"/>
              </a:rPr>
              <a:t> th¼m</a:t>
            </a:r>
          </a:p>
        </p:txBody>
      </p:sp>
    </p:spTree>
    <p:extLst>
      <p:ext uri="{BB962C8B-B14F-4D97-AF65-F5344CB8AC3E}">
        <p14:creationId xmlns:p14="http://schemas.microsoft.com/office/powerpoint/2010/main" val="37932828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AutoShape 5"/>
          <p:cNvSpPr>
            <a:spLocks noChangeArrowheads="1"/>
          </p:cNvSpPr>
          <p:nvPr/>
        </p:nvSpPr>
        <p:spPr bwMode="auto">
          <a:xfrm>
            <a:off x="1371600" y="1295400"/>
            <a:ext cx="7543800" cy="2590800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vi-VN"/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2590800" y="1600200"/>
            <a:ext cx="54102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>
                <a:latin typeface=".VnTime" pitchFamily="34" charset="0"/>
              </a:rPr>
              <a:t>C©u th¬ nµo cho biÕt ®«i b¹n sèng ë bªn nhau tõ rÊt l©u?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905000" y="4114800"/>
            <a:ext cx="3048000" cy="457200"/>
          </a:xfrm>
          <a:prstGeom prst="rect">
            <a:avLst/>
          </a:prstGeom>
          <a:solidFill>
            <a:srgbClr val="E6B8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latin typeface=".VnTime" pitchFamily="34" charset="0"/>
              </a:rPr>
              <a:t>a. Tù xa x­a thuë nµo 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905000" y="4724400"/>
            <a:ext cx="4038600" cy="457200"/>
          </a:xfrm>
          <a:prstGeom prst="rect">
            <a:avLst/>
          </a:prstGeom>
          <a:solidFill>
            <a:srgbClr val="AAF4A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latin typeface=".VnTime" pitchFamily="34" charset="0"/>
              </a:rPr>
              <a:t>b. Trong rõng xanh s©u th¼m 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905000" y="5334000"/>
            <a:ext cx="3429000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latin typeface=".VnTime" pitchFamily="34" charset="0"/>
              </a:rPr>
              <a:t>c. §«i b¹n sèng bªn nhau 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1905000" y="5943600"/>
            <a:ext cx="34290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latin typeface=".VnTime" pitchFamily="34" charset="0"/>
              </a:rPr>
              <a:t>d.Bª Vµng vµ Dª Tr¾ng </a:t>
            </a:r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1828800" y="4114800"/>
            <a:ext cx="457200" cy="5334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887922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  <p:bldP spid="11273" grpId="0" animBg="1"/>
      <p:bldP spid="11274" grpId="0" animBg="1"/>
      <p:bldP spid="11275" grpId="0" animBg="1"/>
      <p:bldP spid="112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586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88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 rot="202124">
            <a:off x="2052205" y="2982726"/>
            <a:ext cx="51057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4000" b="1" dirty="0" err="1" smtClean="0">
                <a:solidFill>
                  <a:srgbClr val="000000"/>
                </a:solidFill>
              </a:rPr>
              <a:t>Vì</a:t>
            </a:r>
            <a:r>
              <a:rPr lang="en-US" sz="4000" b="1" dirty="0" smtClean="0">
                <a:solidFill>
                  <a:srgbClr val="000000"/>
                </a:solidFill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</a:rPr>
              <a:t>sao</a:t>
            </a:r>
            <a:r>
              <a:rPr lang="en-US" sz="4000" b="1" dirty="0" smtClean="0">
                <a:solidFill>
                  <a:srgbClr val="000000"/>
                </a:solidFill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</a:rPr>
              <a:t>Bê</a:t>
            </a:r>
            <a:r>
              <a:rPr lang="en-US" sz="4000" b="1" dirty="0" smtClean="0">
                <a:solidFill>
                  <a:srgbClr val="000000"/>
                </a:solidFill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</a:rPr>
              <a:t>Vàng</a:t>
            </a:r>
            <a:r>
              <a:rPr lang="en-US" sz="4000" b="1" dirty="0" smtClean="0">
                <a:solidFill>
                  <a:srgbClr val="000000"/>
                </a:solidFill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</a:rPr>
              <a:t>phải</a:t>
            </a:r>
            <a:r>
              <a:rPr lang="en-US" sz="4000" b="1" dirty="0" smtClean="0">
                <a:solidFill>
                  <a:srgbClr val="000000"/>
                </a:solidFill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</a:rPr>
              <a:t>đi</a:t>
            </a:r>
            <a:r>
              <a:rPr lang="en-US" sz="4000" b="1" dirty="0" smtClean="0">
                <a:solidFill>
                  <a:srgbClr val="000000"/>
                </a:solidFill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</a:rPr>
              <a:t>tìm</a:t>
            </a:r>
            <a:r>
              <a:rPr lang="en-US" sz="4000" b="1" dirty="0" smtClean="0">
                <a:solidFill>
                  <a:srgbClr val="000000"/>
                </a:solidFill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</a:rPr>
              <a:t>cỏ</a:t>
            </a:r>
            <a:r>
              <a:rPr lang="en-US" sz="4000" b="1" dirty="0" smtClean="0">
                <a:solidFill>
                  <a:srgbClr val="000000"/>
                </a:solidFill>
              </a:rPr>
              <a:t> ?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752600" y="4343400"/>
            <a:ext cx="4648200" cy="1384995"/>
          </a:xfrm>
          <a:prstGeom prst="rect">
            <a:avLst/>
          </a:prstGeom>
          <a:solidFill>
            <a:srgbClr val="E6B8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D0DF3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2800" b="1" dirty="0">
                <a:solidFill>
                  <a:srgbClr val="0D0DF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D0DF3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vi-VN" sz="2800" b="1" dirty="0">
                <a:solidFill>
                  <a:srgbClr val="0D0DF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D0DF3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altLang="vi-VN" sz="2800" b="1" dirty="0">
                <a:solidFill>
                  <a:srgbClr val="0D0DF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D0DF3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altLang="vi-VN" sz="2800" b="1" dirty="0">
                <a:solidFill>
                  <a:srgbClr val="0D0DF3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vi-VN" sz="2800" b="1" dirty="0" err="1">
                <a:solidFill>
                  <a:srgbClr val="0D0DF3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altLang="vi-VN" sz="2800" b="1" dirty="0">
                <a:solidFill>
                  <a:srgbClr val="0D0DF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D0DF3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vi-VN" sz="2800" b="1" dirty="0">
                <a:solidFill>
                  <a:srgbClr val="0D0DF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D0DF3"/>
                </a:solidFill>
                <a:latin typeface="Times New Roman" pitchFamily="18" charset="0"/>
                <a:cs typeface="Times New Roman" pitchFamily="18" charset="0"/>
              </a:rPr>
              <a:t>héo</a:t>
            </a:r>
            <a:r>
              <a:rPr lang="en-US" altLang="vi-VN" sz="2800" b="1" dirty="0">
                <a:solidFill>
                  <a:srgbClr val="0D0DF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D0DF3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altLang="vi-VN" sz="2800" b="1" dirty="0">
                <a:solidFill>
                  <a:srgbClr val="0D0DF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b="1" dirty="0" err="1">
                <a:solidFill>
                  <a:srgbClr val="0D0DF3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altLang="vi-VN" sz="2800" b="1" dirty="0">
                <a:solidFill>
                  <a:srgbClr val="0D0DF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D0DF3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vi-VN" sz="2800" b="1" dirty="0">
                <a:solidFill>
                  <a:srgbClr val="0D0DF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D0DF3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2800" b="1" dirty="0">
                <a:solidFill>
                  <a:srgbClr val="0D0DF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D0DF3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vi-VN" sz="2800" b="1" dirty="0">
                <a:solidFill>
                  <a:srgbClr val="0D0DF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D0DF3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2800" b="1" dirty="0">
                <a:solidFill>
                  <a:srgbClr val="0D0DF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D0DF3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vi-VN" sz="2800" b="1" dirty="0">
                <a:solidFill>
                  <a:srgbClr val="0D0DF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D0DF3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vi-VN" sz="2800" b="1" dirty="0">
                <a:solidFill>
                  <a:srgbClr val="0D0DF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3554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Hinh nen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87350" y="3544888"/>
            <a:ext cx="8697913" cy="64611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604" name="Cloud"/>
          <p:cNvSpPr>
            <a:spLocks noChangeAspect="1" noEditPoints="1" noChangeArrowheads="1"/>
          </p:cNvSpPr>
          <p:nvPr/>
        </p:nvSpPr>
        <p:spPr bwMode="auto">
          <a:xfrm>
            <a:off x="307975" y="228600"/>
            <a:ext cx="7848600" cy="2971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143000" y="962025"/>
            <a:ext cx="67818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latin typeface="Times New Roman" pitchFamily="18" charset="0"/>
                <a:cs typeface="Times New Roman" pitchFamily="18" charset="0"/>
              </a:rPr>
              <a:t>Khi Bê vàng lang thang đi tìm cỏ, thì chuyện gì xảy ra với Bê Vàng?</a:t>
            </a:r>
          </a:p>
        </p:txBody>
      </p:sp>
    </p:spTree>
    <p:extLst>
      <p:ext uri="{BB962C8B-B14F-4D97-AF65-F5344CB8AC3E}">
        <p14:creationId xmlns:p14="http://schemas.microsoft.com/office/powerpoint/2010/main" val="2055124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604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1833663" y="2972082"/>
            <a:ext cx="518120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4000" b="1" dirty="0" err="1" smtClean="0">
                <a:solidFill>
                  <a:srgbClr val="000000"/>
                </a:solidFill>
              </a:rPr>
              <a:t>Khi</a:t>
            </a:r>
            <a:r>
              <a:rPr lang="en-US" sz="4000" b="1" dirty="0" smtClean="0">
                <a:solidFill>
                  <a:srgbClr val="000000"/>
                </a:solidFill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</a:rPr>
              <a:t>Bê</a:t>
            </a:r>
            <a:r>
              <a:rPr lang="en-US" sz="4000" b="1" dirty="0" smtClean="0">
                <a:solidFill>
                  <a:srgbClr val="000000"/>
                </a:solidFill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</a:rPr>
              <a:t>Vàng</a:t>
            </a:r>
            <a:r>
              <a:rPr lang="en-US" sz="4000" b="1" dirty="0" smtClean="0">
                <a:solidFill>
                  <a:srgbClr val="000000"/>
                </a:solidFill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</a:rPr>
              <a:t>quên</a:t>
            </a:r>
            <a:r>
              <a:rPr lang="en-US" sz="4000" b="1" dirty="0" smtClean="0">
                <a:solidFill>
                  <a:srgbClr val="000000"/>
                </a:solidFill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</a:rPr>
              <a:t>đường</a:t>
            </a:r>
            <a:r>
              <a:rPr lang="en-US" sz="4000" b="1" dirty="0" smtClean="0">
                <a:solidFill>
                  <a:srgbClr val="000000"/>
                </a:solidFill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</a:rPr>
              <a:t>về</a:t>
            </a:r>
            <a:r>
              <a:rPr lang="en-US" sz="4000" b="1" dirty="0" smtClean="0">
                <a:solidFill>
                  <a:srgbClr val="000000"/>
                </a:solidFill>
              </a:rPr>
              <a:t>, </a:t>
            </a:r>
            <a:r>
              <a:rPr lang="en-US" sz="4000" b="1" dirty="0" err="1" smtClean="0">
                <a:solidFill>
                  <a:srgbClr val="000000"/>
                </a:solidFill>
              </a:rPr>
              <a:t>Dê</a:t>
            </a:r>
            <a:r>
              <a:rPr lang="en-US" sz="4000" b="1" dirty="0" smtClean="0">
                <a:solidFill>
                  <a:srgbClr val="000000"/>
                </a:solidFill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</a:rPr>
              <a:t>Trắng</a:t>
            </a:r>
            <a:r>
              <a:rPr lang="en-US" sz="4000" b="1" dirty="0" smtClean="0">
                <a:solidFill>
                  <a:srgbClr val="000000"/>
                </a:solidFill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</a:rPr>
              <a:t>đã</a:t>
            </a:r>
            <a:r>
              <a:rPr lang="en-US" sz="4000" b="1" dirty="0" smtClean="0">
                <a:solidFill>
                  <a:srgbClr val="000000"/>
                </a:solidFill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</a:rPr>
              <a:t>làm</a:t>
            </a:r>
            <a:r>
              <a:rPr lang="en-US" sz="4000" b="1" dirty="0" smtClean="0">
                <a:solidFill>
                  <a:srgbClr val="000000"/>
                </a:solidFill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</a:rPr>
              <a:t>gì</a:t>
            </a:r>
            <a:r>
              <a:rPr lang="en-US" sz="4000" b="1" dirty="0" smtClean="0">
                <a:solidFill>
                  <a:srgbClr val="000000"/>
                </a:solidFill>
              </a:rPr>
              <a:t> ?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447800" y="4882802"/>
            <a:ext cx="5029200" cy="1754326"/>
          </a:xfrm>
          <a:prstGeom prst="rect">
            <a:avLst/>
          </a:prstGeom>
          <a:solidFill>
            <a:srgbClr val="E6B8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 err="1">
                <a:solidFill>
                  <a:srgbClr val="0E04CC"/>
                </a:solidFill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altLang="vi-VN" sz="3600" b="1" dirty="0">
                <a:solidFill>
                  <a:srgbClr val="0E04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E04CC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altLang="vi-VN" sz="3600" b="1" dirty="0">
                <a:solidFill>
                  <a:srgbClr val="0E04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E04CC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vi-VN" sz="3600" b="1" dirty="0">
                <a:solidFill>
                  <a:srgbClr val="0E04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E04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vi-VN" sz="3600" b="1" dirty="0">
                <a:solidFill>
                  <a:srgbClr val="0E04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3600" b="1" dirty="0" err="1">
                <a:solidFill>
                  <a:srgbClr val="0E04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altLang="vi-VN" sz="3600" b="1" dirty="0">
                <a:solidFill>
                  <a:srgbClr val="0E04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E04CC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altLang="vi-VN" sz="3600" b="1" dirty="0">
                <a:solidFill>
                  <a:srgbClr val="0E04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E04CC"/>
                </a:solidFill>
                <a:latin typeface="Times New Roman" pitchFamily="18" charset="0"/>
                <a:cs typeface="Times New Roman" pitchFamily="18" charset="0"/>
              </a:rPr>
              <a:t>nẻo</a:t>
            </a:r>
            <a:r>
              <a:rPr lang="en-US" altLang="vi-VN" sz="3600" b="1" dirty="0">
                <a:solidFill>
                  <a:srgbClr val="0E04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E04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vi-VN" sz="3600" b="1" dirty="0">
                <a:solidFill>
                  <a:srgbClr val="0E04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E04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3600" b="1" dirty="0">
                <a:solidFill>
                  <a:srgbClr val="0E04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E04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vi-VN" sz="3600" b="1" dirty="0">
                <a:solidFill>
                  <a:srgbClr val="0E04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E04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vi-VN" sz="3600" b="1" dirty="0">
                <a:solidFill>
                  <a:srgbClr val="0E04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3554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 rot="202124">
            <a:off x="2052205" y="2982726"/>
            <a:ext cx="51057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4000" b="1" dirty="0" err="1" smtClean="0">
                <a:solidFill>
                  <a:srgbClr val="000000"/>
                </a:solidFill>
              </a:rPr>
              <a:t>Vì</a:t>
            </a:r>
            <a:r>
              <a:rPr lang="en-US" sz="4000" b="1" dirty="0" smtClean="0">
                <a:solidFill>
                  <a:srgbClr val="000000"/>
                </a:solidFill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</a:rPr>
              <a:t>sao</a:t>
            </a:r>
            <a:r>
              <a:rPr lang="en-US" sz="4000" b="1" dirty="0" smtClean="0">
                <a:solidFill>
                  <a:srgbClr val="000000"/>
                </a:solidFill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</a:rPr>
              <a:t>đến</a:t>
            </a:r>
            <a:r>
              <a:rPr lang="en-US" sz="4000" b="1" dirty="0" smtClean="0">
                <a:solidFill>
                  <a:srgbClr val="000000"/>
                </a:solidFill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</a:rPr>
              <a:t>bây</a:t>
            </a:r>
            <a:r>
              <a:rPr lang="en-US" sz="4000" b="1" dirty="0" smtClean="0">
                <a:solidFill>
                  <a:srgbClr val="000000"/>
                </a:solidFill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</a:rPr>
              <a:t>giờ</a:t>
            </a:r>
            <a:r>
              <a:rPr lang="en-US" sz="4000" b="1" dirty="0" smtClean="0">
                <a:solidFill>
                  <a:srgbClr val="000000"/>
                </a:solidFill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</a:rPr>
              <a:t>Dê</a:t>
            </a:r>
            <a:r>
              <a:rPr lang="en-US" sz="4000" b="1" dirty="0" smtClean="0">
                <a:solidFill>
                  <a:srgbClr val="000000"/>
                </a:solidFill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</a:rPr>
              <a:t>Trắng</a:t>
            </a:r>
            <a:r>
              <a:rPr lang="en-US" sz="4000" b="1" dirty="0" smtClean="0">
                <a:solidFill>
                  <a:srgbClr val="000000"/>
                </a:solidFill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</a:rPr>
              <a:t>vẫn</a:t>
            </a:r>
            <a:r>
              <a:rPr lang="en-US" sz="4000" b="1" dirty="0" smtClean="0">
                <a:solidFill>
                  <a:srgbClr val="000000"/>
                </a:solidFill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</a:rPr>
              <a:t>kêu</a:t>
            </a:r>
            <a:r>
              <a:rPr lang="en-US" sz="4000" b="1" dirty="0" smtClean="0">
                <a:solidFill>
                  <a:srgbClr val="000000"/>
                </a:solidFill>
              </a:rPr>
              <a:t>: “</a:t>
            </a:r>
            <a:r>
              <a:rPr lang="en-US" sz="4000" b="1" dirty="0" err="1" smtClean="0">
                <a:solidFill>
                  <a:srgbClr val="000000"/>
                </a:solidFill>
              </a:rPr>
              <a:t>Bê</a:t>
            </a:r>
            <a:r>
              <a:rPr lang="en-US" sz="4000" b="1" dirty="0" smtClean="0">
                <a:solidFill>
                  <a:srgbClr val="000000"/>
                </a:solidFill>
              </a:rPr>
              <a:t> ! </a:t>
            </a:r>
            <a:r>
              <a:rPr lang="en-US" sz="4000" b="1" dirty="0" err="1" smtClean="0">
                <a:solidFill>
                  <a:srgbClr val="000000"/>
                </a:solidFill>
              </a:rPr>
              <a:t>Bê</a:t>
            </a:r>
            <a:r>
              <a:rPr lang="en-US" sz="4000" b="1" dirty="0" smtClean="0">
                <a:solidFill>
                  <a:srgbClr val="000000"/>
                </a:solidFill>
              </a:rPr>
              <a:t> !” ?</a:t>
            </a:r>
            <a:endParaRPr lang="en-US" sz="4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5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Goi b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34568" y="235177"/>
            <a:ext cx="8367516" cy="1288823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4000" b="1" dirty="0" smtClean="0">
                <a:solidFill>
                  <a:srgbClr val="000000"/>
                </a:solidFill>
              </a:rPr>
              <a:t>Con </a:t>
            </a:r>
            <a:r>
              <a:rPr lang="en-US" sz="4000" b="1" dirty="0" err="1" smtClean="0">
                <a:solidFill>
                  <a:srgbClr val="000000"/>
                </a:solidFill>
              </a:rPr>
              <a:t>thích</a:t>
            </a:r>
            <a:r>
              <a:rPr lang="en-US" sz="4000" b="1" dirty="0" smtClean="0">
                <a:solidFill>
                  <a:srgbClr val="000000"/>
                </a:solidFill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</a:rPr>
              <a:t>Bê</a:t>
            </a:r>
            <a:r>
              <a:rPr lang="en-US" sz="4000" b="1" dirty="0" smtClean="0">
                <a:solidFill>
                  <a:srgbClr val="000000"/>
                </a:solidFill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</a:rPr>
              <a:t>Vàng</a:t>
            </a:r>
            <a:r>
              <a:rPr lang="en-US" sz="4000" b="1" dirty="0" smtClean="0">
                <a:solidFill>
                  <a:srgbClr val="000000"/>
                </a:solidFill>
              </a:rPr>
              <a:t> hay </a:t>
            </a:r>
            <a:r>
              <a:rPr lang="en-US" sz="4000" b="1" dirty="0" err="1" smtClean="0">
                <a:solidFill>
                  <a:srgbClr val="000000"/>
                </a:solidFill>
              </a:rPr>
              <a:t>Dê</a:t>
            </a:r>
            <a:r>
              <a:rPr lang="en-US" sz="4000" b="1" dirty="0" smtClean="0">
                <a:solidFill>
                  <a:srgbClr val="000000"/>
                </a:solidFill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</a:rPr>
              <a:t>Trắng</a:t>
            </a:r>
            <a:r>
              <a:rPr lang="en-US" sz="4000" b="1" dirty="0" smtClean="0">
                <a:solidFill>
                  <a:srgbClr val="000000"/>
                </a:solidFill>
              </a:rPr>
              <a:t>, </a:t>
            </a:r>
            <a:r>
              <a:rPr lang="en-US" sz="4000" b="1" dirty="0" err="1" smtClean="0">
                <a:solidFill>
                  <a:srgbClr val="000000"/>
                </a:solidFill>
              </a:rPr>
              <a:t>vì</a:t>
            </a:r>
            <a:r>
              <a:rPr lang="en-US" sz="4000" b="1" dirty="0" smtClean="0">
                <a:solidFill>
                  <a:srgbClr val="000000"/>
                </a:solidFill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</a:rPr>
              <a:t>sao</a:t>
            </a:r>
            <a:r>
              <a:rPr lang="en-US" sz="4000" b="1" dirty="0" smtClean="0">
                <a:solidFill>
                  <a:srgbClr val="000000"/>
                </a:solidFill>
              </a:rPr>
              <a:t> ?</a:t>
            </a:r>
            <a:endParaRPr lang="en-US" sz="4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74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KHUNG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7118" y="-1153318"/>
            <a:ext cx="7294563" cy="944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701675" y="1225550"/>
            <a:ext cx="7451725" cy="1974850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vi-VN" sz="4000" b="1" smtClean="0">
                <a:latin typeface="Times New Roman" pitchFamily="18" charset="0"/>
                <a:cs typeface="Times New Roman" pitchFamily="18" charset="0"/>
              </a:rPr>
              <a:t>Qua bài thơ em thấy tình bạn giữa Bê Vàng và Dê Trắng như thế nào?</a:t>
            </a:r>
          </a:p>
        </p:txBody>
      </p:sp>
      <p:sp>
        <p:nvSpPr>
          <p:cNvPr id="30724" name="Text Box 9"/>
          <p:cNvSpPr txBox="1">
            <a:spLocks noChangeArrowheads="1"/>
          </p:cNvSpPr>
          <p:nvPr/>
        </p:nvSpPr>
        <p:spPr bwMode="auto">
          <a:xfrm>
            <a:off x="609600" y="3200400"/>
            <a:ext cx="1841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 sz="5400">
              <a:latin typeface="VNI-Bodon-Poster" pitchFamily="2" charset="0"/>
            </a:endParaRPr>
          </a:p>
        </p:txBody>
      </p:sp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914400" y="2978150"/>
            <a:ext cx="6781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buFont typeface="Wingdings" pitchFamily="2" charset="2"/>
              <a:buNone/>
              <a:tabLst>
                <a:tab pos="474663" algn="l"/>
              </a:tabLst>
            </a:pPr>
            <a:endParaRPr lang="en-US" altLang="vi-VN" sz="4400">
              <a:latin typeface="VNI-Cooper" pitchFamily="2" charset="0"/>
            </a:endParaRPr>
          </a:p>
          <a:p>
            <a:pPr algn="ctr" eaLnBrk="1" hangingPunct="1">
              <a:buFont typeface="Wingdings" pitchFamily="2" charset="2"/>
              <a:buNone/>
              <a:tabLst>
                <a:tab pos="474663" algn="l"/>
              </a:tabLst>
            </a:pPr>
            <a:r>
              <a:rPr lang="en-US" altLang="vi-VN" sz="4400">
                <a:latin typeface="VNI-Cooper" pitchFamily="2" charset="0"/>
              </a:rPr>
              <a:t> </a:t>
            </a:r>
          </a:p>
        </p:txBody>
      </p:sp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398463" y="3630613"/>
            <a:ext cx="7848600" cy="2667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914400" y="4425950"/>
            <a:ext cx="7010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vi-VN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 bài đọc cho thấy tình bạn thắm thiết giữa Bê Vàng và Dê Trắng.</a:t>
            </a:r>
          </a:p>
        </p:txBody>
      </p:sp>
    </p:spTree>
    <p:extLst>
      <p:ext uri="{BB962C8B-B14F-4D97-AF65-F5344CB8AC3E}">
        <p14:creationId xmlns:p14="http://schemas.microsoft.com/office/powerpoint/2010/main" val="805561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build="p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Goi b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000" t="-9000" r="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762000"/>
            <a:ext cx="4419600" cy="2590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Nội</a:t>
            </a:r>
            <a:r>
              <a:rPr lang="en-US" b="1" dirty="0" smtClean="0">
                <a:solidFill>
                  <a:srgbClr val="FF0000"/>
                </a:solidFill>
              </a:rPr>
              <a:t> dung </a:t>
            </a:r>
            <a:r>
              <a:rPr lang="en-US" b="1" dirty="0" err="1" smtClean="0">
                <a:solidFill>
                  <a:srgbClr val="FF0000"/>
                </a:solidFill>
              </a:rPr>
              <a:t>bài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học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</a:p>
          <a:p>
            <a:pPr marL="0" indent="0" algn="just">
              <a:buNone/>
            </a:pPr>
            <a:r>
              <a:rPr lang="en-US" b="1" dirty="0"/>
              <a:t> </a:t>
            </a:r>
            <a:r>
              <a:rPr lang="en-US" b="1" dirty="0" smtClean="0"/>
              <a:t>   </a:t>
            </a:r>
            <a:r>
              <a:rPr lang="en-US" b="1" dirty="0" err="1" smtClean="0"/>
              <a:t>Tình</a:t>
            </a:r>
            <a:r>
              <a:rPr lang="en-US" b="1" dirty="0" smtClean="0"/>
              <a:t> </a:t>
            </a:r>
            <a:r>
              <a:rPr lang="en-US" b="1" dirty="0" err="1" smtClean="0"/>
              <a:t>bạn</a:t>
            </a:r>
            <a:r>
              <a:rPr lang="en-US" b="1" dirty="0" smtClean="0"/>
              <a:t> </a:t>
            </a:r>
            <a:r>
              <a:rPr lang="en-US" b="1" dirty="0" err="1" smtClean="0"/>
              <a:t>thân</a:t>
            </a:r>
            <a:r>
              <a:rPr lang="en-US" b="1" dirty="0" smtClean="0"/>
              <a:t> </a:t>
            </a:r>
            <a:r>
              <a:rPr lang="en-US" b="1" dirty="0" err="1" smtClean="0"/>
              <a:t>thiết</a:t>
            </a:r>
            <a:r>
              <a:rPr lang="en-US" b="1" dirty="0" smtClean="0"/>
              <a:t>, </a:t>
            </a:r>
            <a:r>
              <a:rPr lang="en-US" b="1" dirty="0" err="1" smtClean="0"/>
              <a:t>gắn</a:t>
            </a:r>
            <a:r>
              <a:rPr lang="en-US" b="1" dirty="0" smtClean="0"/>
              <a:t> </a:t>
            </a:r>
            <a:r>
              <a:rPr lang="en-US" b="1" dirty="0" err="1" smtClean="0"/>
              <a:t>bó</a:t>
            </a:r>
            <a:r>
              <a:rPr lang="en-US" b="1" dirty="0" smtClean="0"/>
              <a:t> </a:t>
            </a:r>
            <a:r>
              <a:rPr lang="en-US" b="1" dirty="0" err="1" smtClean="0"/>
              <a:t>giữa</a:t>
            </a:r>
            <a:r>
              <a:rPr lang="en-US" b="1" dirty="0" smtClean="0"/>
              <a:t> </a:t>
            </a:r>
            <a:r>
              <a:rPr lang="en-US" b="1" dirty="0" err="1" smtClean="0"/>
              <a:t>Bê</a:t>
            </a:r>
            <a:r>
              <a:rPr lang="en-US" b="1" dirty="0" smtClean="0"/>
              <a:t> </a:t>
            </a:r>
            <a:r>
              <a:rPr lang="en-US" b="1" dirty="0" err="1" smtClean="0"/>
              <a:t>Vàng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Dê</a:t>
            </a:r>
            <a:r>
              <a:rPr lang="en-US" b="1" dirty="0" smtClean="0"/>
              <a:t> </a:t>
            </a:r>
            <a:r>
              <a:rPr lang="en-US" b="1" dirty="0" err="1" smtClean="0"/>
              <a:t>Trắng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0692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9000" t="-11000" r="10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0" y="609600"/>
            <a:ext cx="2514600" cy="8382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err="1" smtClean="0"/>
              <a:t>Đáng</a:t>
            </a:r>
            <a:r>
              <a:rPr lang="en-US" sz="2800" b="1" dirty="0" smtClean="0"/>
              <a:t> tin </a:t>
            </a:r>
            <a:r>
              <a:rPr lang="en-US" sz="2800" b="1" dirty="0" err="1" smtClean="0"/>
              <a:t>cậy</a:t>
            </a:r>
            <a:endParaRPr lang="en-US" sz="28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676400" y="2819400"/>
            <a:ext cx="2514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b="1" dirty="0" err="1" smtClean="0"/>
              <a:t>Biết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tâm</a:t>
            </a:r>
            <a:r>
              <a:rPr lang="en-US" sz="2800" b="1" dirty="0" smtClean="0"/>
              <a:t>, chia </a:t>
            </a:r>
            <a:r>
              <a:rPr lang="en-US" sz="2800" b="1" dirty="0" err="1" smtClean="0"/>
              <a:t>sẻ</a:t>
            </a:r>
            <a:endParaRPr lang="en-US" sz="28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410200" y="4267200"/>
            <a:ext cx="2514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b="1" dirty="0" err="1" smtClean="0"/>
              <a:t>Yêu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thương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giúp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đỡ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5470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A4-2-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763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4191000" y="69850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latin typeface=".VnTime" pitchFamily="34" charset="0"/>
              </a:rPr>
              <a:t>Gäi b¹n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200400" y="679450"/>
            <a:ext cx="381000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vi-VN" sz="2400">
              <a:latin typeface="Times New Roman" pitchFamily="18" charset="0"/>
            </a:endParaRPr>
          </a:p>
          <a:p>
            <a:r>
              <a:rPr lang="en-US" altLang="vi-VN" sz="2400">
                <a:latin typeface="Times New Roman" pitchFamily="18" charset="0"/>
              </a:rPr>
              <a:t>             </a:t>
            </a:r>
          </a:p>
          <a:p>
            <a:endParaRPr lang="en-US" altLang="vi-VN" sz="2400">
              <a:latin typeface="Times New Roman" pitchFamily="18" charset="0"/>
            </a:endParaRPr>
          </a:p>
          <a:p>
            <a:endParaRPr lang="en-US" altLang="vi-VN" sz="2400">
              <a:latin typeface="Times New Roman" pitchFamily="18" charset="0"/>
            </a:endParaRPr>
          </a:p>
          <a:p>
            <a:endParaRPr lang="en-US" altLang="vi-VN" sz="2400">
              <a:latin typeface="Times New Roman" pitchFamily="18" charset="0"/>
            </a:endParaRPr>
          </a:p>
          <a:p>
            <a:endParaRPr lang="en-US" altLang="vi-VN" sz="2400">
              <a:latin typeface="Times New Roman" pitchFamily="18" charset="0"/>
            </a:endParaRPr>
          </a:p>
          <a:p>
            <a:endParaRPr lang="en-US" altLang="vi-VN" sz="2400">
              <a:latin typeface="Times New Roman" pitchFamily="18" charset="0"/>
            </a:endParaRPr>
          </a:p>
          <a:p>
            <a:endParaRPr lang="en-US" altLang="vi-VN" sz="2400">
              <a:latin typeface="Times New Roman" pitchFamily="18" charset="0"/>
            </a:endParaRPr>
          </a:p>
          <a:p>
            <a:endParaRPr lang="en-US" altLang="vi-VN" sz="2400">
              <a:latin typeface="Times New Roman" pitchFamily="18" charset="0"/>
            </a:endParaRPr>
          </a:p>
          <a:p>
            <a:endParaRPr lang="en-US" altLang="vi-VN" sz="2400">
              <a:latin typeface="Times New Roman" pitchFamily="18" charset="0"/>
            </a:endParaRPr>
          </a:p>
          <a:p>
            <a:endParaRPr lang="en-US" altLang="vi-VN" sz="2400">
              <a:latin typeface="Times New Roman" pitchFamily="18" charset="0"/>
            </a:endParaRPr>
          </a:p>
          <a:p>
            <a:endParaRPr lang="en-US" altLang="vi-VN" sz="2400">
              <a:latin typeface="Times New Roman" pitchFamily="18" charset="0"/>
            </a:endParaRPr>
          </a:p>
          <a:p>
            <a:endParaRPr lang="en-US" altLang="vi-VN" sz="2400">
              <a:latin typeface="Times New Roman" pitchFamily="18" charset="0"/>
            </a:endParaRPr>
          </a:p>
          <a:p>
            <a:endParaRPr lang="en-US" altLang="vi-VN" sz="2400">
              <a:latin typeface="Times New Roman" pitchFamily="18" charset="0"/>
            </a:endParaRPr>
          </a:p>
          <a:p>
            <a:endParaRPr lang="en-US" altLang="vi-VN" sz="2400">
              <a:latin typeface="Times New Roman" pitchFamily="18" charset="0"/>
            </a:endParaRPr>
          </a:p>
          <a:p>
            <a:endParaRPr lang="en-US" altLang="vi-VN" sz="2400">
              <a:latin typeface="Times New Roman" pitchFamily="18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495800" y="685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</a:rPr>
              <a:t>thuở nào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4267200" y="14478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</a:rPr>
              <a:t>sống bên nhau 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4343400" y="28956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</a:rPr>
              <a:t>cỏ héo khô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4343400" y="3657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</a:rPr>
              <a:t>đến bao giờ?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4343400" y="4343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</a:rPr>
              <a:t>đi tìm cỏ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4419600" y="51054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</a:rPr>
              <a:t>thương bạn quá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4800600" y="58674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</a:rPr>
              <a:t>Dê Trắng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3200400" y="6858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</a:rPr>
              <a:t>Tự xa xưa</a:t>
            </a: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4648200" y="10668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</a:rPr>
              <a:t>xanh sâu thẳm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3200400" y="10668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</a:rPr>
              <a:t>Trong rừng</a:t>
            </a: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4419600" y="25146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</a:rPr>
              <a:t>trời hạn hán</a:t>
            </a:r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3200400" y="1447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</a:rPr>
              <a:t>Đôi bạn</a:t>
            </a:r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4724400" y="1905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</a:rPr>
              <a:t>Dê Trắng.</a:t>
            </a: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3200400" y="19050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</a:rPr>
              <a:t>Bê Vàng và </a:t>
            </a:r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3200400" y="25146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</a:rPr>
              <a:t>Một năm,</a:t>
            </a:r>
          </a:p>
        </p:txBody>
      </p:sp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3200400" y="28956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</a:rPr>
              <a:t>Suối cạn,</a:t>
            </a:r>
          </a:p>
        </p:txBody>
      </p:sp>
      <p:sp>
        <p:nvSpPr>
          <p:cNvPr id="22554" name="Text Box 26"/>
          <p:cNvSpPr txBox="1">
            <a:spLocks noChangeArrowheads="1"/>
          </p:cNvSpPr>
          <p:nvPr/>
        </p:nvSpPr>
        <p:spPr bwMode="auto">
          <a:xfrm>
            <a:off x="4648200" y="32766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</a:rPr>
              <a:t>đôi bạn</a:t>
            </a:r>
          </a:p>
        </p:txBody>
      </p:sp>
      <p:sp>
        <p:nvSpPr>
          <p:cNvPr id="22555" name="Text Box 27"/>
          <p:cNvSpPr txBox="1">
            <a:spLocks noChangeArrowheads="1"/>
          </p:cNvSpPr>
          <p:nvPr/>
        </p:nvSpPr>
        <p:spPr bwMode="auto">
          <a:xfrm>
            <a:off x="3200400" y="32766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</a:rPr>
              <a:t>Lấy gì nuôi</a:t>
            </a:r>
          </a:p>
        </p:txBody>
      </p:sp>
      <p:sp>
        <p:nvSpPr>
          <p:cNvPr id="22556" name="Text Box 28"/>
          <p:cNvSpPr txBox="1">
            <a:spLocks noChangeArrowheads="1"/>
          </p:cNvSpPr>
          <p:nvPr/>
        </p:nvSpPr>
        <p:spPr bwMode="auto">
          <a:xfrm>
            <a:off x="3200400" y="36576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</a:rPr>
              <a:t>Chờ mưa</a:t>
            </a:r>
          </a:p>
        </p:txBody>
      </p:sp>
      <p:sp>
        <p:nvSpPr>
          <p:cNvPr id="22557" name="Text Box 29"/>
          <p:cNvSpPr txBox="1">
            <a:spLocks noChangeArrowheads="1"/>
          </p:cNvSpPr>
          <p:nvPr/>
        </p:nvSpPr>
        <p:spPr bwMode="auto">
          <a:xfrm>
            <a:off x="3200400" y="43434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</a:rPr>
              <a:t>Bê Vàng</a:t>
            </a:r>
          </a:p>
        </p:txBody>
      </p:sp>
      <p:sp>
        <p:nvSpPr>
          <p:cNvPr id="22558" name="Text Box 30"/>
          <p:cNvSpPr txBox="1">
            <a:spLocks noChangeArrowheads="1"/>
          </p:cNvSpPr>
          <p:nvPr/>
        </p:nvSpPr>
        <p:spPr bwMode="auto">
          <a:xfrm>
            <a:off x="4648200" y="47244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</a:rPr>
              <a:t>quên đường về</a:t>
            </a:r>
          </a:p>
        </p:txBody>
      </p:sp>
      <p:sp>
        <p:nvSpPr>
          <p:cNvPr id="22559" name="Text Box 31"/>
          <p:cNvSpPr txBox="1">
            <a:spLocks noChangeArrowheads="1"/>
          </p:cNvSpPr>
          <p:nvPr/>
        </p:nvSpPr>
        <p:spPr bwMode="auto">
          <a:xfrm>
            <a:off x="3200400" y="47244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</a:rPr>
              <a:t>Lang thang</a:t>
            </a:r>
          </a:p>
        </p:txBody>
      </p:sp>
      <p:sp>
        <p:nvSpPr>
          <p:cNvPr id="22560" name="Text Box 32"/>
          <p:cNvSpPr txBox="1">
            <a:spLocks noChangeArrowheads="1"/>
          </p:cNvSpPr>
          <p:nvPr/>
        </p:nvSpPr>
        <p:spPr bwMode="auto">
          <a:xfrm>
            <a:off x="3200400" y="51054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</a:rPr>
              <a:t>Dê Trắng</a:t>
            </a:r>
          </a:p>
        </p:txBody>
      </p:sp>
      <p:sp>
        <p:nvSpPr>
          <p:cNvPr id="22561" name="Text Box 33"/>
          <p:cNvSpPr txBox="1">
            <a:spLocks noChangeArrowheads="1"/>
          </p:cNvSpPr>
          <p:nvPr/>
        </p:nvSpPr>
        <p:spPr bwMode="auto">
          <a:xfrm>
            <a:off x="4572000" y="5486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</a:rPr>
              <a:t>nẻo tìm Bê</a:t>
            </a:r>
          </a:p>
        </p:txBody>
      </p:sp>
      <p:sp>
        <p:nvSpPr>
          <p:cNvPr id="22562" name="Text Box 34"/>
          <p:cNvSpPr txBox="1">
            <a:spLocks noChangeArrowheads="1"/>
          </p:cNvSpPr>
          <p:nvPr/>
        </p:nvSpPr>
        <p:spPr bwMode="auto">
          <a:xfrm>
            <a:off x="3200400" y="54864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</a:rPr>
              <a:t>Chạy khắp</a:t>
            </a:r>
          </a:p>
        </p:txBody>
      </p:sp>
      <p:sp>
        <p:nvSpPr>
          <p:cNvPr id="22563" name="Text Box 35"/>
          <p:cNvSpPr txBox="1">
            <a:spLocks noChangeArrowheads="1"/>
          </p:cNvSpPr>
          <p:nvPr/>
        </p:nvSpPr>
        <p:spPr bwMode="auto">
          <a:xfrm>
            <a:off x="3200400" y="58674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</a:rPr>
              <a:t>Đến bây giờ</a:t>
            </a:r>
          </a:p>
        </p:txBody>
      </p:sp>
      <p:sp>
        <p:nvSpPr>
          <p:cNvPr id="22564" name="Text Box 36"/>
          <p:cNvSpPr txBox="1">
            <a:spLocks noChangeArrowheads="1"/>
          </p:cNvSpPr>
          <p:nvPr/>
        </p:nvSpPr>
        <p:spPr bwMode="auto">
          <a:xfrm>
            <a:off x="4876800" y="62484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</a:rPr>
              <a:t>“ Bê ! Bê!”</a:t>
            </a:r>
          </a:p>
        </p:txBody>
      </p:sp>
      <p:sp>
        <p:nvSpPr>
          <p:cNvPr id="22565" name="Text Box 37"/>
          <p:cNvSpPr txBox="1">
            <a:spLocks noChangeArrowheads="1"/>
          </p:cNvSpPr>
          <p:nvPr/>
        </p:nvSpPr>
        <p:spPr bwMode="auto">
          <a:xfrm>
            <a:off x="3200400" y="62484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</a:rPr>
              <a:t>Vẫn gọi hoài:</a:t>
            </a:r>
          </a:p>
        </p:txBody>
      </p:sp>
    </p:spTree>
    <p:extLst>
      <p:ext uri="{BB962C8B-B14F-4D97-AF65-F5344CB8AC3E}">
        <p14:creationId xmlns:p14="http://schemas.microsoft.com/office/powerpoint/2010/main" val="1913306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2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5" dur="5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8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1" dur="5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4" dur="5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7" dur="5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0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3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6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9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2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5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8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1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4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7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0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3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6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9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2" dur="5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5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8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1" dur="5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4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7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0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3" dur="5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4" grpId="1"/>
      <p:bldP spid="22534" grpId="2"/>
      <p:bldP spid="22535" grpId="0"/>
      <p:bldP spid="22535" grpId="1"/>
      <p:bldP spid="22535" grpId="2"/>
      <p:bldP spid="22537" grpId="0"/>
      <p:bldP spid="22537" grpId="1"/>
      <p:bldP spid="22537" grpId="2"/>
      <p:bldP spid="22538" grpId="0"/>
      <p:bldP spid="22538" grpId="1"/>
      <p:bldP spid="22538" grpId="2"/>
      <p:bldP spid="22539" grpId="0"/>
      <p:bldP spid="22539" grpId="1"/>
      <p:bldP spid="22539" grpId="2"/>
      <p:bldP spid="22540" grpId="0"/>
      <p:bldP spid="22540" grpId="1"/>
      <p:bldP spid="22540" grpId="2"/>
      <p:bldP spid="22541" grpId="0"/>
      <p:bldP spid="22541" grpId="1"/>
      <p:bldP spid="22541" grpId="2"/>
      <p:bldP spid="22544" grpId="0"/>
      <p:bldP spid="22544" grpId="1"/>
      <p:bldP spid="22544" grpId="2"/>
      <p:bldP spid="22546" grpId="0"/>
      <p:bldP spid="22546" grpId="1"/>
      <p:bldP spid="22546" grpId="2"/>
      <p:bldP spid="22547" grpId="0"/>
      <p:bldP spid="22547" grpId="1"/>
      <p:bldP spid="22547" grpId="2"/>
      <p:bldP spid="22548" grpId="0"/>
      <p:bldP spid="22548" grpId="1"/>
      <p:bldP spid="22548" grpId="2"/>
      <p:bldP spid="22549" grpId="0"/>
      <p:bldP spid="22549" grpId="1"/>
      <p:bldP spid="22549" grpId="2"/>
      <p:bldP spid="22550" grpId="0"/>
      <p:bldP spid="22550" grpId="1"/>
      <p:bldP spid="22550" grpId="2"/>
      <p:bldP spid="22551" grpId="0"/>
      <p:bldP spid="22551" grpId="1"/>
      <p:bldP spid="22551" grpId="2"/>
      <p:bldP spid="22552" grpId="0"/>
      <p:bldP spid="22552" grpId="1"/>
      <p:bldP spid="22552" grpId="2"/>
      <p:bldP spid="22553" grpId="0"/>
      <p:bldP spid="22553" grpId="1"/>
      <p:bldP spid="22553" grpId="2"/>
      <p:bldP spid="22554" grpId="0"/>
      <p:bldP spid="22554" grpId="1"/>
      <p:bldP spid="22554" grpId="2"/>
      <p:bldP spid="22555" grpId="0"/>
      <p:bldP spid="22555" grpId="1"/>
      <p:bldP spid="22555" grpId="2"/>
      <p:bldP spid="22556" grpId="0"/>
      <p:bldP spid="22556" grpId="1"/>
      <p:bldP spid="22556" grpId="2"/>
      <p:bldP spid="22557" grpId="0"/>
      <p:bldP spid="22557" grpId="1"/>
      <p:bldP spid="22557" grpId="2"/>
      <p:bldP spid="22558" grpId="0"/>
      <p:bldP spid="22558" grpId="1"/>
      <p:bldP spid="22558" grpId="2"/>
      <p:bldP spid="22559" grpId="0"/>
      <p:bldP spid="22559" grpId="1"/>
      <p:bldP spid="22559" grpId="2"/>
      <p:bldP spid="22560" grpId="0"/>
      <p:bldP spid="22560" grpId="1"/>
      <p:bldP spid="22560" grpId="2"/>
      <p:bldP spid="22561" grpId="0"/>
      <p:bldP spid="22561" grpId="1"/>
      <p:bldP spid="22561" grpId="2"/>
      <p:bldP spid="22562" grpId="0"/>
      <p:bldP spid="22562" grpId="1"/>
      <p:bldP spid="22562" grpId="2"/>
      <p:bldP spid="22563" grpId="0"/>
      <p:bldP spid="22563" grpId="1"/>
      <p:bldP spid="22563" grpId="2"/>
      <p:bldP spid="22564" grpId="0"/>
      <p:bldP spid="22564" grpId="1"/>
      <p:bldP spid="22564" grpId="2"/>
      <p:bldP spid="22565" grpId="0"/>
      <p:bldP spid="22565" grpId="1"/>
      <p:bldP spid="22565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4000" t="-22000" r="14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33600" y="2438400"/>
            <a:ext cx="5105400" cy="1371600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 smtClean="0"/>
              <a:t>LUYỆN ĐỌC LẠI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93868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6000" t="-12000" r="16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38400" y="1212937"/>
            <a:ext cx="4419600" cy="732122"/>
          </a:xfrm>
          <a:prstGeom prst="rect">
            <a:avLst/>
          </a:prstGeom>
          <a:solidFill>
            <a:srgbClr val="FFFF00"/>
          </a:solidFill>
        </p:spPr>
        <p:txBody>
          <a:bodyPr spcFirstLastPara="1" numCol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4000" b="1" dirty="0" smtClean="0">
                <a:solidFill>
                  <a:srgbClr val="000000"/>
                </a:solidFill>
              </a:rPr>
              <a:t>LUYỆN ĐỌC LẠI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438400" y="5410200"/>
            <a:ext cx="4191000" cy="1066800"/>
          </a:xfrm>
          <a:prstGeom prst="rect">
            <a:avLst/>
          </a:prstGeom>
          <a:solidFill>
            <a:srgbClr val="AAF4AA"/>
          </a:solidFill>
        </p:spPr>
        <p:txBody>
          <a:bodyPr spcFirstLastPara="1" numCol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b="1" dirty="0" err="1" smtClean="0">
                <a:solidFill>
                  <a:srgbClr val="000000"/>
                </a:solidFill>
              </a:rPr>
              <a:t>Ngắt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nghỉ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đúng</a:t>
            </a:r>
            <a:r>
              <a:rPr lang="en-US" sz="3200" b="1" dirty="0" smtClean="0">
                <a:solidFill>
                  <a:srgbClr val="000000"/>
                </a:solidFill>
              </a:rPr>
              <a:t>, </a:t>
            </a:r>
            <a:r>
              <a:rPr lang="en-US" sz="3200" b="1" dirty="0" err="1" smtClean="0">
                <a:solidFill>
                  <a:srgbClr val="000000"/>
                </a:solidFill>
              </a:rPr>
              <a:t>nhấn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giọng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705100" y="2895600"/>
            <a:ext cx="4038600" cy="609600"/>
          </a:xfrm>
          <a:prstGeom prst="rect">
            <a:avLst/>
          </a:prstGeom>
          <a:solidFill>
            <a:srgbClr val="AAF4AA"/>
          </a:solidFill>
        </p:spPr>
        <p:txBody>
          <a:bodyPr spcFirstLastPara="1" numCol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b="1" dirty="0" err="1" smtClean="0">
                <a:solidFill>
                  <a:srgbClr val="000000"/>
                </a:solidFill>
              </a:rPr>
              <a:t>Đọc</a:t>
            </a:r>
            <a:r>
              <a:rPr lang="en-US" sz="3200" b="1" dirty="0" smtClean="0">
                <a:solidFill>
                  <a:srgbClr val="000000"/>
                </a:solidFill>
              </a:rPr>
              <a:t> to, </a:t>
            </a:r>
            <a:r>
              <a:rPr lang="en-US" sz="3200" b="1" dirty="0" err="1" smtClean="0">
                <a:solidFill>
                  <a:srgbClr val="000000"/>
                </a:solidFill>
              </a:rPr>
              <a:t>rõ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ràng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438400" y="4191000"/>
            <a:ext cx="4419600" cy="609600"/>
          </a:xfrm>
          <a:prstGeom prst="rect">
            <a:avLst/>
          </a:prstGeom>
          <a:solidFill>
            <a:srgbClr val="AAF4AA"/>
          </a:solidFill>
        </p:spPr>
        <p:txBody>
          <a:bodyPr spcFirstLastPara="1" numCol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b="1" dirty="0" err="1" smtClean="0">
                <a:solidFill>
                  <a:srgbClr val="000000"/>
                </a:solidFill>
              </a:rPr>
              <a:t>Đọc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đúng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các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từ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khó</a:t>
            </a:r>
            <a:endParaRPr lang="en-US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29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Goi b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2590800" y="152400"/>
            <a:ext cx="4114800" cy="1066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Tập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đọc</a:t>
            </a:r>
            <a:endParaRPr kumimoji="0" lang="en-US" sz="32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baseline="0" dirty="0" smtClean="0">
                <a:latin typeface="+mj-lt"/>
              </a:rPr>
              <a:t>GỌI</a:t>
            </a:r>
            <a:r>
              <a:rPr lang="en-US" b="1" dirty="0" smtClean="0">
                <a:latin typeface="+mj-lt"/>
              </a:rPr>
              <a:t> BẠN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04946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9"/>
          <p:cNvSpPr txBox="1">
            <a:spLocks noChangeArrowheads="1"/>
          </p:cNvSpPr>
          <p:nvPr/>
        </p:nvSpPr>
        <p:spPr bwMode="auto">
          <a:xfrm>
            <a:off x="2286000" y="381000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mtClean="0">
                <a:solidFill>
                  <a:srgbClr val="000000"/>
                </a:solidFill>
                <a:latin typeface=".VnTime" pitchFamily="34" charset="0"/>
              </a:rPr>
              <a:t>Gäi b¹n </a:t>
            </a:r>
          </a:p>
        </p:txBody>
      </p:sp>
      <p:sp>
        <p:nvSpPr>
          <p:cNvPr id="18435" name="Text Box 10"/>
          <p:cNvSpPr txBox="1">
            <a:spLocks noChangeArrowheads="1"/>
          </p:cNvSpPr>
          <p:nvPr/>
        </p:nvSpPr>
        <p:spPr bwMode="auto">
          <a:xfrm>
            <a:off x="706438" y="1208088"/>
            <a:ext cx="4343400" cy="569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Tự xa xưa thuở nào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 rừng xanh sâu thẳm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Đôi bạn sống bên nhau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Bê Vàng và Dê Trắng.</a:t>
            </a:r>
          </a:p>
          <a:p>
            <a:pPr eaLnBrk="1" hangingPunct="1">
              <a:spcBef>
                <a:spcPct val="50000"/>
              </a:spcBef>
            </a:pPr>
            <a:endParaRPr lang="en-US" altLang="vi-VN" sz="2800" smtClean="0">
              <a:solidFill>
                <a:srgbClr val="000000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 năm trời hạn hán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Suối cạn cỏ héo khô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Lấy gì nuôi đôi bạn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Chờ mưa đến bao giờ?</a:t>
            </a:r>
          </a:p>
        </p:txBody>
      </p:sp>
      <p:sp>
        <p:nvSpPr>
          <p:cNvPr id="18436" name="Text Box 11"/>
          <p:cNvSpPr txBox="1">
            <a:spLocks noChangeArrowheads="1"/>
          </p:cNvSpPr>
          <p:nvPr/>
        </p:nvSpPr>
        <p:spPr bwMode="auto">
          <a:xfrm>
            <a:off x="4800600" y="1143000"/>
            <a:ext cx="4343400" cy="372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Bê Vàng đi tìm cỏ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 thang quên đường về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Dê Trắng thương bạn quá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Chạy khắp nẻo tìm Bê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 bây giờ Dê trắng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Vẫn gọi hoài : “Bê! Bê !”</a:t>
            </a:r>
          </a:p>
        </p:txBody>
      </p:sp>
    </p:spTree>
    <p:extLst>
      <p:ext uri="{BB962C8B-B14F-4D97-AF65-F5344CB8AC3E}">
        <p14:creationId xmlns:p14="http://schemas.microsoft.com/office/powerpoint/2010/main" val="528758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905000"/>
            <a:ext cx="3581400" cy="28956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xa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xưa</a:t>
            </a:r>
            <a:endParaRPr lang="en-US" sz="4400" b="1" dirty="0">
              <a:latin typeface="+mj-lt"/>
            </a:endParaRPr>
          </a:p>
          <a:p>
            <a:pPr marL="0" indent="0">
              <a:buNone/>
            </a:pP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thuở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nào</a:t>
            </a:r>
            <a:endParaRPr lang="en-US" sz="4400" b="1" dirty="0">
              <a:latin typeface="+mj-lt"/>
            </a:endParaRPr>
          </a:p>
          <a:p>
            <a:pPr marL="0" indent="0">
              <a:buNone/>
            </a:pP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sâu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thẳm</a:t>
            </a:r>
            <a:endParaRPr lang="en-US" sz="4400" b="1" dirty="0">
              <a:latin typeface="+mj-lt"/>
            </a:endParaRPr>
          </a:p>
          <a:p>
            <a:pPr marL="0" indent="0">
              <a:buNone/>
            </a:pPr>
            <a:r>
              <a:rPr lang="en-US" sz="3600" b="1" dirty="0" smtClean="0">
                <a:latin typeface="+mj-lt"/>
              </a:rPr>
              <a:t> </a:t>
            </a:r>
            <a:endParaRPr lang="en-US" sz="3600" b="1" dirty="0">
              <a:latin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953000" y="1828800"/>
            <a:ext cx="3657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4400" b="1" dirty="0" err="1" smtClean="0">
                <a:latin typeface="+mj-lt"/>
              </a:rPr>
              <a:t>lang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thang</a:t>
            </a:r>
            <a:endParaRPr lang="en-US" sz="4400" b="1" dirty="0" smtClean="0">
              <a:latin typeface="+mj-lt"/>
            </a:endParaRPr>
          </a:p>
          <a:p>
            <a:pPr marL="0" indent="0">
              <a:buFontTx/>
              <a:buNone/>
            </a:pP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khắp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nẻo</a:t>
            </a:r>
            <a:endParaRPr lang="en-US" sz="4400" b="1" dirty="0" smtClean="0">
              <a:latin typeface="+mj-lt"/>
            </a:endParaRPr>
          </a:p>
          <a:p>
            <a:pPr marL="0" indent="0">
              <a:buFontTx/>
              <a:buNone/>
            </a:pP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gọi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hoài</a:t>
            </a:r>
            <a:endParaRPr lang="en-US" sz="4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24104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76400" y="914400"/>
            <a:ext cx="6324600" cy="5300365"/>
          </a:xfrm>
        </p:spPr>
        <p:txBody>
          <a:bodyPr/>
          <a:lstStyle/>
          <a:p>
            <a:pPr marL="0" indent="0" algn="just" eaLnBrk="1" hangingPunct="1">
              <a:spcBef>
                <a:spcPct val="50000"/>
              </a:spcBef>
              <a:buNone/>
            </a:pPr>
            <a:r>
              <a:rPr lang="vi-VN" altLang="en-US" sz="3600" b="1" dirty="0">
                <a:cs typeface="Times New Roman" pitchFamily="18" charset="0"/>
              </a:rPr>
              <a:t>Tự xa xưa thuở nào</a:t>
            </a:r>
          </a:p>
          <a:p>
            <a:pPr marL="0" indent="0" algn="just" eaLnBrk="1" hangingPunct="1">
              <a:spcBef>
                <a:spcPct val="50000"/>
              </a:spcBef>
              <a:buNone/>
            </a:pPr>
            <a:r>
              <a:rPr lang="vi-VN" altLang="en-US" sz="3600" b="1" dirty="0">
                <a:cs typeface="Times New Roman" pitchFamily="18" charset="0"/>
              </a:rPr>
              <a:t>Trong rừng xanh sâu thẳm</a:t>
            </a:r>
          </a:p>
          <a:p>
            <a:pPr marL="0" indent="0" algn="just" eaLnBrk="1" hangingPunct="1">
              <a:spcBef>
                <a:spcPct val="50000"/>
              </a:spcBef>
              <a:buNone/>
            </a:pPr>
            <a:r>
              <a:rPr lang="vi-VN" altLang="en-US" sz="3600" b="1" dirty="0">
                <a:cs typeface="Times New Roman" pitchFamily="18" charset="0"/>
              </a:rPr>
              <a:t>Đôi bạn sống bên nhau</a:t>
            </a:r>
          </a:p>
          <a:p>
            <a:pPr marL="0" indent="0" algn="just" eaLnBrk="1" hangingPunct="1">
              <a:spcBef>
                <a:spcPct val="50000"/>
              </a:spcBef>
              <a:buNone/>
            </a:pPr>
            <a:r>
              <a:rPr lang="vi-VN" altLang="en-US" sz="3600" b="1" dirty="0">
                <a:cs typeface="Times New Roman" pitchFamily="18" charset="0"/>
              </a:rPr>
              <a:t>Bê Vàng và </a:t>
            </a:r>
            <a:r>
              <a:rPr lang="vi-VN" altLang="en-US" sz="3600" b="1" dirty="0" smtClean="0">
                <a:cs typeface="Times New Roman" pitchFamily="18" charset="0"/>
              </a:rPr>
              <a:t>Dê </a:t>
            </a:r>
            <a:r>
              <a:rPr lang="vi-VN" altLang="en-US" sz="3600" b="1" dirty="0">
                <a:cs typeface="Times New Roman" pitchFamily="18" charset="0"/>
              </a:rPr>
              <a:t>Trắng</a:t>
            </a:r>
            <a:r>
              <a:rPr lang="en-US" altLang="en-US" sz="3600" b="1" dirty="0" smtClean="0"/>
              <a:t>.</a:t>
            </a:r>
          </a:p>
          <a:p>
            <a:pPr marL="0" indent="0" algn="just" eaLnBrk="1" hangingPunct="1">
              <a:spcBef>
                <a:spcPct val="50000"/>
              </a:spcBef>
              <a:buNone/>
            </a:pPr>
            <a:endParaRPr lang="en-US" altLang="en-US" sz="3600" b="1" dirty="0" smtClean="0">
              <a:cs typeface="Times New Roman" pitchFamily="18" charset="0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3600" b="1" dirty="0" smtClean="0">
                <a:cs typeface="Times New Roman" pitchFamily="18" charset="0"/>
              </a:rPr>
              <a:t>…</a:t>
            </a:r>
            <a:r>
              <a:rPr lang="vi-VN" altLang="en-US" sz="3600" b="1" dirty="0" smtClean="0">
                <a:cs typeface="Times New Roman" pitchFamily="18" charset="0"/>
              </a:rPr>
              <a:t>Vẫn </a:t>
            </a:r>
            <a:r>
              <a:rPr lang="vi-VN" altLang="en-US" sz="3600" b="1" dirty="0">
                <a:cs typeface="Times New Roman" pitchFamily="18" charset="0"/>
              </a:rPr>
              <a:t>gọi </a:t>
            </a:r>
            <a:r>
              <a:rPr lang="vi-VN" altLang="en-US" sz="3600" b="1" dirty="0" smtClean="0">
                <a:cs typeface="Times New Roman" pitchFamily="18" charset="0"/>
              </a:rPr>
              <a:t>hoà</a:t>
            </a:r>
            <a:r>
              <a:rPr lang="en-US" altLang="en-US" sz="3600" b="1" dirty="0" smtClean="0">
                <a:cs typeface="Times New Roman" pitchFamily="18" charset="0"/>
              </a:rPr>
              <a:t>i</a:t>
            </a:r>
            <a:r>
              <a:rPr lang="en-US" altLang="en-US" sz="3600" b="1" dirty="0" smtClean="0"/>
              <a:t>:</a:t>
            </a:r>
            <a:r>
              <a:rPr lang="vi-VN" altLang="en-US" sz="3600" b="1" dirty="0" smtClean="0"/>
              <a:t> </a:t>
            </a:r>
            <a:r>
              <a:rPr lang="en-US" altLang="en-US" sz="3600" b="1" dirty="0" smtClean="0"/>
              <a:t>“</a:t>
            </a:r>
            <a:r>
              <a:rPr lang="vi-VN" altLang="en-US" sz="3600" b="1" dirty="0" smtClean="0">
                <a:cs typeface="Times New Roman" pitchFamily="18" charset="0"/>
              </a:rPr>
              <a:t>Bê</a:t>
            </a:r>
            <a:r>
              <a:rPr lang="en-US" altLang="en-US" sz="3600" b="1" dirty="0" smtClean="0">
                <a:cs typeface="Times New Roman" pitchFamily="18" charset="0"/>
              </a:rPr>
              <a:t> ! </a:t>
            </a:r>
            <a:r>
              <a:rPr lang="vi-VN" altLang="en-US" sz="3600" b="1" dirty="0" smtClean="0">
                <a:cs typeface="Times New Roman" pitchFamily="18" charset="0"/>
              </a:rPr>
              <a:t>Bê</a:t>
            </a:r>
            <a:r>
              <a:rPr lang="en-US" altLang="en-US" sz="3600" b="1" dirty="0" smtClean="0">
                <a:cs typeface="Times New Roman" pitchFamily="18" charset="0"/>
              </a:rPr>
              <a:t> !”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86200" y="753070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+mj-lt"/>
              </a:rPr>
              <a:t>/</a:t>
            </a:r>
            <a:endParaRPr lang="en-US" sz="5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1573525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+mj-lt"/>
              </a:rPr>
              <a:t>/</a:t>
            </a:r>
            <a:endParaRPr lang="en-US" sz="5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2429470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+mj-lt"/>
              </a:rPr>
              <a:t>/</a:t>
            </a:r>
            <a:endParaRPr lang="en-US" sz="5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3300" y="3200400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+mj-lt"/>
              </a:rPr>
              <a:t>/</a:t>
            </a:r>
            <a:endParaRPr lang="en-US" sz="5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91100" y="4876800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+mj-lt"/>
              </a:rPr>
              <a:t>/</a:t>
            </a:r>
            <a:endParaRPr lang="en-US" sz="5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34100" y="4800600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/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10300" y="4800600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/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53300" y="4791670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/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9500" y="4791670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/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10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066800"/>
            <a:ext cx="4800600" cy="4525963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None/>
            </a:pPr>
            <a:r>
              <a:rPr lang="vi-VN" altLang="en-US" sz="2800" dirty="0">
                <a:cs typeface="Times New Roman" pitchFamily="18" charset="0"/>
              </a:rPr>
              <a:t>Bê Vàng đi tìm cỏ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vi-VN" altLang="en-US" sz="2800" dirty="0">
                <a:cs typeface="Times New Roman" pitchFamily="18" charset="0"/>
              </a:rPr>
              <a:t>Lang thang quên đường về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vi-VN" altLang="en-US" sz="2800" dirty="0">
                <a:cs typeface="Times New Roman" pitchFamily="18" charset="0"/>
              </a:rPr>
              <a:t>Dê Trắng thương bạn quá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vi-VN" altLang="en-US" sz="2800" dirty="0">
                <a:cs typeface="Times New Roman" pitchFamily="18" charset="0"/>
              </a:rPr>
              <a:t>Chạy khắp nẻo tìm Bê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vi-VN" altLang="en-US" sz="2800" dirty="0">
                <a:cs typeface="Times New Roman" pitchFamily="18" charset="0"/>
              </a:rPr>
              <a:t>Đến bây giờ Dê Trắng</a:t>
            </a:r>
          </a:p>
          <a:p>
            <a:pPr marL="0" indent="0">
              <a:buNone/>
            </a:pPr>
            <a:r>
              <a:rPr lang="vi-VN" altLang="en-US" sz="2800" dirty="0">
                <a:cs typeface="Times New Roman" pitchFamily="18" charset="0"/>
              </a:rPr>
              <a:t>Vẫn gọi hoà</a:t>
            </a:r>
            <a:r>
              <a:rPr lang="en-US" altLang="en-US" sz="2800" dirty="0">
                <a:cs typeface="Times New Roman" pitchFamily="18" charset="0"/>
              </a:rPr>
              <a:t>i</a:t>
            </a:r>
            <a:r>
              <a:rPr lang="en-US" altLang="en-US" sz="2800" dirty="0"/>
              <a:t>:</a:t>
            </a:r>
            <a:r>
              <a:rPr lang="vi-VN" altLang="en-US" sz="2800" dirty="0"/>
              <a:t> </a:t>
            </a:r>
            <a:r>
              <a:rPr lang="en-US" altLang="en-US" sz="2800" dirty="0"/>
              <a:t>“</a:t>
            </a:r>
            <a:r>
              <a:rPr lang="vi-VN" altLang="en-US" sz="2800" dirty="0">
                <a:cs typeface="Times New Roman" pitchFamily="18" charset="0"/>
              </a:rPr>
              <a:t>Bê</a:t>
            </a:r>
            <a:r>
              <a:rPr lang="en-US" altLang="en-US" sz="2800" dirty="0">
                <a:cs typeface="Times New Roman" pitchFamily="18" charset="0"/>
              </a:rPr>
              <a:t> ! </a:t>
            </a:r>
            <a:r>
              <a:rPr lang="vi-VN" altLang="en-US" sz="2800" dirty="0">
                <a:cs typeface="Times New Roman" pitchFamily="18" charset="0"/>
              </a:rPr>
              <a:t>Bê</a:t>
            </a:r>
            <a:r>
              <a:rPr lang="en-US" altLang="en-US" sz="2800" dirty="0">
                <a:cs typeface="Times New Roman" pitchFamily="18" charset="0"/>
              </a:rPr>
              <a:t> !”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7" name="Text Box 10"/>
          <p:cNvSpPr txBox="1">
            <a:spLocks noGrp="1" noChangeArrowheads="1"/>
          </p:cNvSpPr>
          <p:nvPr>
            <p:ph sz="half" idx="1"/>
          </p:nvPr>
        </p:nvSpPr>
        <p:spPr bwMode="auto">
          <a:xfrm>
            <a:off x="152400" y="1119187"/>
            <a:ext cx="42672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vi-VN" altLang="en-US" sz="2800" dirty="0" smtClean="0">
                <a:latin typeface="+mn-lt"/>
                <a:cs typeface="Times New Roman" pitchFamily="18" charset="0"/>
              </a:rPr>
              <a:t>Một năm</a:t>
            </a:r>
            <a:r>
              <a:rPr lang="en-US" altLang="en-US" sz="2800" dirty="0" smtClean="0">
                <a:latin typeface="+mn-lt"/>
                <a:cs typeface="Times New Roman" pitchFamily="18" charset="0"/>
              </a:rPr>
              <a:t>,</a:t>
            </a:r>
            <a:r>
              <a:rPr lang="vi-VN" altLang="en-US" sz="2800" dirty="0" smtClean="0">
                <a:latin typeface="+mn-lt"/>
                <a:cs typeface="Times New Roman" pitchFamily="18" charset="0"/>
              </a:rPr>
              <a:t> </a:t>
            </a:r>
            <a:r>
              <a:rPr lang="vi-VN" altLang="en-US" sz="2800" dirty="0">
                <a:latin typeface="+mn-lt"/>
                <a:cs typeface="Times New Roman" pitchFamily="18" charset="0"/>
              </a:rPr>
              <a:t>trời hạn hán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vi-VN" altLang="en-US" sz="2800" dirty="0">
                <a:latin typeface="+mn-lt"/>
                <a:cs typeface="Times New Roman" pitchFamily="18" charset="0"/>
              </a:rPr>
              <a:t>Suối cạn, cỏ héo khô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vi-VN" altLang="en-US" sz="2800" dirty="0">
                <a:latin typeface="+mn-lt"/>
                <a:cs typeface="Times New Roman" pitchFamily="18" charset="0"/>
              </a:rPr>
              <a:t>Lấy gì nuôi đôi bạn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vi-VN" altLang="en-US" sz="2800" dirty="0">
                <a:latin typeface="+mn-lt"/>
                <a:cs typeface="Times New Roman" pitchFamily="18" charset="0"/>
              </a:rPr>
              <a:t>Chờ mưa đến bao </a:t>
            </a:r>
            <a:r>
              <a:rPr lang="vi-VN" altLang="en-US" sz="2800" dirty="0" smtClean="0">
                <a:latin typeface="+mn-lt"/>
                <a:cs typeface="Times New Roman" pitchFamily="18" charset="0"/>
              </a:rPr>
              <a:t>giờ</a:t>
            </a:r>
            <a:r>
              <a:rPr lang="en-US" altLang="en-US" sz="2800" dirty="0" smtClean="0">
                <a:latin typeface="+mn-lt"/>
                <a:cs typeface="Times New Roman" pitchFamily="18" charset="0"/>
              </a:rPr>
              <a:t> ?</a:t>
            </a:r>
            <a:endParaRPr lang="vi-VN" altLang="en-US" sz="2800" dirty="0">
              <a:latin typeface="+mn-lt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828800" y="3505200"/>
            <a:ext cx="1981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6019800" y="2819400"/>
            <a:ext cx="2514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5295900" y="3480148"/>
            <a:ext cx="15621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1346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4000" t="-22000" r="14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743200" y="2590800"/>
            <a:ext cx="4495800" cy="1219200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 smtClean="0"/>
              <a:t>ĐỌC NHÓM 3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76373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6000" t="-12000" r="16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276600" y="1212937"/>
            <a:ext cx="2895600" cy="732122"/>
          </a:xfrm>
          <a:prstGeom prst="rect">
            <a:avLst/>
          </a:prstGeom>
          <a:solidFill>
            <a:srgbClr val="FFFF00"/>
          </a:solidFill>
        </p:spPr>
        <p:txBody>
          <a:bodyPr spcFirstLastPara="1" numCol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4000" b="1" dirty="0" smtClean="0"/>
              <a:t>THI ĐỌC</a:t>
            </a:r>
            <a:endParaRPr lang="en-US" sz="40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90800" y="5562600"/>
            <a:ext cx="4038600" cy="609600"/>
          </a:xfrm>
          <a:prstGeom prst="rect">
            <a:avLst/>
          </a:prstGeom>
          <a:solidFill>
            <a:srgbClr val="AAF4AA"/>
          </a:solidFill>
        </p:spPr>
        <p:txBody>
          <a:bodyPr spcFirstLastPara="1" numCol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b="1" dirty="0" err="1" smtClean="0"/>
              <a:t>Ngắt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nghỉ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đúng</a:t>
            </a:r>
            <a:endParaRPr lang="en-US" sz="32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705100" y="2895600"/>
            <a:ext cx="4038600" cy="609600"/>
          </a:xfrm>
          <a:prstGeom prst="rect">
            <a:avLst/>
          </a:prstGeom>
          <a:solidFill>
            <a:srgbClr val="AAF4AA"/>
          </a:solidFill>
        </p:spPr>
        <p:txBody>
          <a:bodyPr spcFirstLastPara="1" numCol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b="1" dirty="0" err="1" smtClean="0"/>
              <a:t>Đọc</a:t>
            </a:r>
            <a:r>
              <a:rPr lang="en-US" sz="3200" b="1" dirty="0" smtClean="0"/>
              <a:t> to, </a:t>
            </a:r>
            <a:r>
              <a:rPr lang="en-US" sz="3200" b="1" dirty="0" err="1" smtClean="0"/>
              <a:t>rõ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ràng</a:t>
            </a:r>
            <a:endParaRPr lang="en-US" sz="320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438400" y="4191000"/>
            <a:ext cx="4419600" cy="609600"/>
          </a:xfrm>
          <a:prstGeom prst="rect">
            <a:avLst/>
          </a:prstGeom>
          <a:solidFill>
            <a:srgbClr val="AAF4AA"/>
          </a:solidFill>
        </p:spPr>
        <p:txBody>
          <a:bodyPr spcFirstLastPara="1" numCol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b="1" dirty="0" err="1" smtClean="0"/>
              <a:t>Đọc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đúng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các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từ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khó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741318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416195"/>
  <p:tag name="VIOLETTITLE" val="Tập đọc 2 tuần 3: gọi bạn"/>
  <p:tag name="VIOLETLESSON" val="9"/>
  <p:tag name="VIOLETCATID" val="2203"/>
  <p:tag name="VIOLETSUBJECT" val="Tập đọc 2"/>
  <p:tag name="VIOLETAUTHORID" val="1715169"/>
  <p:tag name="VIOLETAUTHORNAME" val="Lê Duy Hoàng"/>
  <p:tag name="VIOLETAUTHORAVATAR" val="no_avatar.jpg"/>
  <p:tag name="VIOLETAUTHORADDRESS" val="Trường TH Yên Sở - Hà Nội"/>
  <p:tag name="VIOLETDATE" val="2018-09-16 16:02:36"/>
  <p:tag name="VIOLETHIT" val="118"/>
  <p:tag name="VIOLETLIKE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2A2A2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2A2A2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3815</TotalTime>
  <Words>568</Words>
  <Application>Microsoft Office PowerPoint</Application>
  <PresentationFormat>On-screen Show (4:3)</PresentationFormat>
  <Paragraphs>130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Default Design</vt:lpstr>
      <vt:lpstr>Office Theme</vt:lpstr>
      <vt:lpstr>3_Default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DANG KHOA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Chungnt</dc:creator>
  <cp:lastModifiedBy>AutoBVT</cp:lastModifiedBy>
  <cp:revision>99</cp:revision>
  <dcterms:created xsi:type="dcterms:W3CDTF">2008-08-12T10:25:52Z</dcterms:created>
  <dcterms:modified xsi:type="dcterms:W3CDTF">2020-09-22T13:13:21Z</dcterms:modified>
</cp:coreProperties>
</file>